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3" r:id="rId2"/>
    <p:sldId id="280" r:id="rId3"/>
    <p:sldId id="336" r:id="rId4"/>
    <p:sldId id="350" r:id="rId5"/>
    <p:sldId id="359" r:id="rId6"/>
    <p:sldId id="360" r:id="rId7"/>
    <p:sldId id="361" r:id="rId8"/>
    <p:sldId id="362" r:id="rId9"/>
    <p:sldId id="363" r:id="rId10"/>
    <p:sldId id="364" r:id="rId11"/>
    <p:sldId id="365" r:id="rId12"/>
    <p:sldId id="366" r:id="rId13"/>
    <p:sldId id="367" r:id="rId14"/>
    <p:sldId id="368" r:id="rId15"/>
    <p:sldId id="369" r:id="rId16"/>
    <p:sldId id="370" r:id="rId17"/>
    <p:sldId id="371" r:id="rId18"/>
    <p:sldId id="372" r:id="rId19"/>
    <p:sldId id="324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457" autoAdjust="0"/>
  </p:normalViewPr>
  <p:slideViewPr>
    <p:cSldViewPr snapToGrid="0">
      <p:cViewPr varScale="1">
        <p:scale>
          <a:sx n="81" d="100"/>
          <a:sy n="81" d="100"/>
        </p:scale>
        <p:origin x="154" y="-14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hdphoto1.wdp>
</file>

<file path=ppt/media/image1.jpeg>
</file>

<file path=ppt/media/image2.png>
</file>

<file path=ppt/media/image3.png>
</file>

<file path=ppt/media/image4.png>
</file>

<file path=ppt/media/image5.wm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C02DA-D499-4F04-93A2-17F2B2200ABD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D2F91-B2B2-441A-9EAA-99B1521CAD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893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38842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6199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6157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9783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70507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8201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76586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0736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8205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6721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6166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3768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17000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74941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9804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5545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C057DB-D0B6-47CC-845F-243F2CA2D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1C08AB9-0C36-4DE4-8400-B76763D85A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840304D-D068-4288-832C-02B790615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F8BDDCC-FD44-4469-8C73-146FE3430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BA7EC1A-E0F2-4FB9-8EEE-755F41705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4486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E957F9-8447-4718-8275-0529F8B37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B0793DD-6534-42D0-A8F8-478210335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FBBF2F3-6689-4BF7-B542-62742394B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6D0103B-82CF-4B8A-9DC8-1B89237F2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08533A-DEFA-4639-B456-E256066A1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356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350919D0-9207-4D1F-8AC7-B39682BE9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F098783-86EE-47B6-A9F9-250641A99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97E181-1735-4001-BBF1-9001DFE0B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09EF38C-51FE-458B-82B5-56C3F6D5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8338EAA-AB3F-4BA1-A633-83C1E3BD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332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xmlns="" id="{CED42A2C-D18D-48AB-9832-DBBDB6CA2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265691"/>
            <a:ext cx="4864650" cy="15403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33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1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fld id="{DAC15A13-3B68-4CA3-82C6-67D8A14EAE98}" type="slidenum">
              <a:rPr lang="it-IT" sz="952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622066">
                <a:defRPr/>
              </a:pPr>
              <a:t>‹N›</a:t>
            </a:fld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8" descr="Immagine che contiene disegnando, luce&#10;&#10;Descrizione generata automaticamente">
            <a:extLst>
              <a:ext uri="{FF2B5EF4-FFF2-40B4-BE49-F238E27FC236}">
                <a16:creationId xmlns:a16="http://schemas.microsoft.com/office/drawing/2014/main" xmlns="" id="{250206DD-FDE3-4407-AA2A-25A832084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719" y="3040772"/>
            <a:ext cx="3958153" cy="129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1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 compl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xmlns="" id="{5CCB2746-0BA9-4AE4-9820-E3B0A9B9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52112" y="1"/>
            <a:ext cx="3839888" cy="7260809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xmlns="" id="{99E5A5F5-CBCB-44F7-8188-EF5EB03B50EF}"/>
              </a:ext>
            </a:extLst>
          </p:cNvPr>
          <p:cNvSpPr/>
          <p:nvPr userDrawn="1"/>
        </p:nvSpPr>
        <p:spPr>
          <a:xfrm>
            <a:off x="0" y="6669158"/>
            <a:ext cx="12192000" cy="188843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1" cy="53789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49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395213"/>
            <a:ext cx="10515601" cy="452408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33"/>
            </a:lvl1pPr>
            <a:lvl2pPr>
              <a:lnSpc>
                <a:spcPct val="100000"/>
              </a:lnSpc>
              <a:defRPr sz="1497"/>
            </a:lvl2pPr>
            <a:lvl3pPr>
              <a:lnSpc>
                <a:spcPct val="100000"/>
              </a:lnSpc>
              <a:defRPr sz="1429"/>
            </a:lvl3pPr>
            <a:lvl4pPr>
              <a:lnSpc>
                <a:spcPct val="100000"/>
              </a:lnSpc>
              <a:defRPr sz="1225"/>
            </a:lvl4pPr>
            <a:lvl5pPr>
              <a:lnSpc>
                <a:spcPct val="100000"/>
              </a:lnSpc>
              <a:defRPr sz="1225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2" y="6597160"/>
            <a:ext cx="4114799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2721" y="6597160"/>
            <a:ext cx="2743200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B8D8EA98-AAC6-4109-B97C-D7EA442356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199" y="938707"/>
            <a:ext cx="10515599" cy="41195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33" b="1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 b="1"/>
            </a:lvl2pPr>
            <a:lvl3pPr marL="914314" indent="0">
              <a:buNone/>
              <a:defRPr sz="1800" b="1"/>
            </a:lvl3pPr>
            <a:lvl4pPr marL="1371470" indent="0">
              <a:buNone/>
              <a:defRPr sz="1600" b="1"/>
            </a:lvl4pPr>
            <a:lvl5pPr marL="1828626" indent="0">
              <a:buNone/>
              <a:defRPr sz="1600" b="1"/>
            </a:lvl5pPr>
            <a:lvl6pPr marL="2285782" indent="0">
              <a:buNone/>
              <a:defRPr sz="1600" b="1"/>
            </a:lvl6pPr>
            <a:lvl7pPr marL="2742940" indent="0">
              <a:buNone/>
              <a:defRPr sz="1600" b="1"/>
            </a:lvl7pPr>
            <a:lvl8pPr marL="3200096" indent="0">
              <a:buNone/>
              <a:defRPr sz="1600" b="1"/>
            </a:lvl8pPr>
            <a:lvl9pPr marL="3657252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xmlns="" id="{85B7953F-4257-4218-9EE5-6EFC8E99AE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583" y="5963844"/>
            <a:ext cx="2011278" cy="66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C8184A-659B-4816-9618-612D8817A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16936BE-D926-4365-8246-390D496F2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CBFD76F-798D-4C52-8EE7-DB595BEE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6CD7653-31E1-46AC-BC8F-5F8C0F42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5601F38-0BA0-4C6E-85B0-4CE160FDB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678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19B708-AA08-44B9-840F-B7262F3A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AD3C6F7-A82F-45B8-9680-39E419E6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C4B968-060C-4F80-BC49-794BBB864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8C9B4A0-8EA7-4C6B-9758-753E323F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3EE7059-4943-427F-B079-28C952AA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207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B6B617-D294-4199-B9BD-EC001335A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7E9CC7-E26F-4A21-8D6A-296CBAAAE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FD020D7-C0D5-4056-BAE9-A59D66993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A2FB727-E2F4-4D31-AD84-715A0AD7A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CCB5A3B-2DFD-4C3E-B144-044934A3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CD2300F-AACA-4D9D-A4A8-5D6C67C9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1480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F046EB-C37B-4927-B352-B99BEFC3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554E764-0F2F-45E5-86AD-888DB195F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152BCA9-5F2B-4B0E-B997-90A62B571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35A826E-0D55-43F2-9B3B-B67E166CB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EB282DF-978E-4601-9733-22E1717BD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838ABA1-2357-4D98-A7B6-F577F0F87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614457-3A92-4FAD-88F7-1254CF66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2894C5C-EA7D-4AF5-95D4-0F1ED1ADB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95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02746D-2753-4024-9919-8BE2F2C6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C6CBE00-8537-4487-87C7-7F8F26AD3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41C8FE3-DAAD-48F5-A029-4EC0A54E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A29C8E0-D523-4DF3-BC92-FCC9FC6FB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461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347A79B-58F9-4A4F-9763-0CF7DC04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EB2C1B3-5AD2-4E88-81B2-1151BC8FD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B9063B-0872-4E53-AA76-7CDE606A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27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1ECB68-1D69-4968-AA53-C27627310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DBFAE5C-4E2C-4E91-BCCD-BD58CCB21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70BAF3B-3E0B-4CF0-B655-70314AC22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F4DBB24-321D-4A58-91F0-43C996F9A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A5EA89B-CE72-4B7A-A423-2D2B43BE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F7C67BB-EAD4-4EC9-B42C-4D94A961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2424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91FFAF-9465-4229-9C84-D5DE2CB7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0F3E22B-CF61-499F-AFE2-6F4D05284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D4024C4-C779-425D-AC36-28A24B3E3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72B38C8-5353-4444-985F-E427F9DB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CF41BC9-5D17-4764-AAA5-0D8C6330D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6A82A71-135E-47C2-B9A9-02216F2E6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681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C710696-C8B2-4E53-B4D1-CECF24DC5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6B31BFB-F516-4512-967D-ED8413AB7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230FBBB-F6B3-4493-BD0E-A3F4657D10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20EF165-0E20-4BE7-B56B-F108A8BDD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A7F43C-5215-445B-BBD4-0D0C76CED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82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vel-up.one/kubernetes-networking-pods-levelup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level-up.one/kubernetes-networking-3-level-up/" TargetMode="External"/><Relationship Id="rId4" Type="http://schemas.openxmlformats.org/officeDocument/2006/relationships/hyperlink" Target="https://www.level-up.one/kubernetes-networking-series-two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concepts/configuration/manage-resources-containers/#meaning-of-cp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A986C64A-0883-4B2D-9F0F-3EC27D9AD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304" y="4374308"/>
            <a:ext cx="5756708" cy="195511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816"/>
              </a:spcAft>
            </a:pPr>
            <a:r>
              <a:rPr lang="it-IT" sz="2800" dirty="0"/>
              <a:t>Corso </a:t>
            </a:r>
            <a:r>
              <a:rPr lang="it-IT" sz="2800" dirty="0" err="1" smtClean="0"/>
              <a:t>Microservizi</a:t>
            </a:r>
            <a:endParaRPr lang="it-IT" sz="2800" dirty="0"/>
          </a:p>
          <a:p>
            <a:pPr>
              <a:spcAft>
                <a:spcPts val="816"/>
              </a:spcAft>
            </a:pPr>
            <a:r>
              <a:rPr lang="it-IT" sz="2400" b="1" dirty="0" err="1" smtClean="0">
                <a:latin typeface="Arial" panose="020B0604020202020204" pitchFamily="34" charset="0"/>
              </a:rPr>
              <a:t>Docker</a:t>
            </a:r>
            <a:endParaRPr lang="it-IT" sz="2400" b="1" dirty="0">
              <a:latin typeface="Arial" panose="020B0604020202020204" pitchFamily="34" charset="0"/>
            </a:endParaRPr>
          </a:p>
          <a:p>
            <a:pPr>
              <a:spcAft>
                <a:spcPts val="816"/>
              </a:spcAft>
            </a:pP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r>
              <a:rPr lang="it-IT" sz="2400" b="1" spc="-1" dirty="0" smtClean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>Giovanni De Palma</a:t>
            </a: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endParaRPr lang="it-IT" sz="2400" dirty="0"/>
          </a:p>
          <a:p>
            <a:pPr>
              <a:spcAft>
                <a:spcPts val="816"/>
              </a:spcAft>
            </a:pPr>
            <a:endParaRPr lang="it-IT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5E12E83-DD5C-45FE-8646-608066162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110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8531631" cy="4402316"/>
          </a:xfrm>
        </p:spPr>
        <p:txBody>
          <a:bodyPr>
            <a:normAutofit lnSpcReduction="10000"/>
          </a:bodyPr>
          <a:lstStyle/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r>
              <a:rPr lang="it-IT" sz="1732" dirty="0" smtClean="0"/>
              <a:t>Vogliamo ad esempio fare </a:t>
            </a:r>
            <a:r>
              <a:rPr lang="it-IT" sz="1732" dirty="0" err="1" smtClean="0"/>
              <a:t>l’autoscale</a:t>
            </a:r>
            <a:r>
              <a:rPr lang="it-IT" sz="1732" dirty="0" smtClean="0"/>
              <a:t> di </a:t>
            </a:r>
            <a:r>
              <a:rPr lang="it-IT" sz="1732" dirty="0" err="1" smtClean="0"/>
              <a:t>wordpress</a:t>
            </a:r>
            <a:r>
              <a:rPr lang="it-IT" sz="1732" dirty="0" smtClean="0"/>
              <a:t> con un utilizzo medio del 50% della </a:t>
            </a:r>
            <a:r>
              <a:rPr lang="it-IT" sz="1732" dirty="0" err="1" smtClean="0"/>
              <a:t>cpu</a:t>
            </a:r>
            <a:r>
              <a:rPr lang="it-IT" sz="1732" dirty="0" smtClean="0"/>
              <a:t> per </a:t>
            </a:r>
            <a:r>
              <a:rPr lang="it-IT" sz="1732" dirty="0" err="1" smtClean="0"/>
              <a:t>Pod</a:t>
            </a:r>
            <a:r>
              <a:rPr lang="it-IT" sz="1732" dirty="0" smtClean="0"/>
              <a:t>, con un minimo di 1 e massimo 10 </a:t>
            </a:r>
            <a:r>
              <a:rPr lang="it-IT" sz="1732" dirty="0" err="1" smtClean="0"/>
              <a:t>pod</a:t>
            </a: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en-US" sz="1732" dirty="0" err="1"/>
              <a:t>kubectl</a:t>
            </a:r>
            <a:r>
              <a:rPr lang="en-US" sz="1732" dirty="0"/>
              <a:t> </a:t>
            </a:r>
            <a:r>
              <a:rPr lang="en-US" sz="1732" dirty="0" err="1"/>
              <a:t>autoscale</a:t>
            </a:r>
            <a:r>
              <a:rPr lang="en-US" sz="1732" dirty="0"/>
              <a:t> deployment </a:t>
            </a:r>
            <a:r>
              <a:rPr lang="en-US" sz="1732" dirty="0" err="1"/>
              <a:t>wordpress</a:t>
            </a:r>
            <a:r>
              <a:rPr lang="en-US" sz="1732" dirty="0"/>
              <a:t> --</a:t>
            </a:r>
            <a:r>
              <a:rPr lang="en-US" sz="1732" dirty="0" err="1"/>
              <a:t>cpu</a:t>
            </a:r>
            <a:r>
              <a:rPr lang="en-US" sz="1732" dirty="0"/>
              <a:t>-percent=50 --min=1 --</a:t>
            </a:r>
            <a:r>
              <a:rPr lang="en-US" sz="1732" dirty="0" smtClean="0"/>
              <a:t>max=5</a:t>
            </a:r>
          </a:p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r>
              <a:rPr lang="en-US" sz="1732" dirty="0" err="1" smtClean="0"/>
              <a:t>Modifichiamo</a:t>
            </a:r>
            <a:r>
              <a:rPr lang="en-US" sz="1732" dirty="0" smtClean="0"/>
              <a:t> </a:t>
            </a:r>
            <a:r>
              <a:rPr lang="en-US" sz="1732" dirty="0" err="1" smtClean="0"/>
              <a:t>i</a:t>
            </a:r>
            <a:r>
              <a:rPr lang="en-US" sz="1732" dirty="0" smtClean="0"/>
              <a:t> </a:t>
            </a:r>
            <a:r>
              <a:rPr lang="en-US" sz="1732" dirty="0" err="1" smtClean="0"/>
              <a:t>limiti</a:t>
            </a:r>
            <a:r>
              <a:rPr lang="en-US" sz="1732" dirty="0" smtClean="0"/>
              <a:t> del pod di </a:t>
            </a:r>
            <a:r>
              <a:rPr lang="en-US" sz="1732" dirty="0" err="1" smtClean="0"/>
              <a:t>wordpress</a:t>
            </a:r>
            <a:r>
              <a:rPr lang="en-US" sz="1732" dirty="0" smtClean="0"/>
              <a:t> per </a:t>
            </a:r>
            <a:r>
              <a:rPr lang="en-US" sz="1732" dirty="0" err="1" smtClean="0"/>
              <a:t>stressare</a:t>
            </a:r>
            <a:r>
              <a:rPr lang="en-US" sz="1732" dirty="0" smtClean="0"/>
              <a:t> </a:t>
            </a:r>
            <a:r>
              <a:rPr lang="en-US" sz="1732" dirty="0" err="1" smtClean="0"/>
              <a:t>più</a:t>
            </a:r>
            <a:r>
              <a:rPr lang="en-US" sz="1732" dirty="0" smtClean="0"/>
              <a:t> </a:t>
            </a:r>
            <a:r>
              <a:rPr lang="en-US" sz="1732" dirty="0" err="1" smtClean="0"/>
              <a:t>facilmente</a:t>
            </a:r>
            <a:r>
              <a:rPr lang="en-US" sz="1732" dirty="0" smtClean="0"/>
              <a:t> la nostra </a:t>
            </a:r>
            <a:r>
              <a:rPr lang="en-US" sz="1732" dirty="0" err="1" smtClean="0"/>
              <a:t>cpu</a:t>
            </a:r>
            <a:endParaRPr lang="en-US" sz="1732" dirty="0" smtClean="0"/>
          </a:p>
          <a:p>
            <a:pPr marL="201168" lvl="1" indent="0">
              <a:buNone/>
            </a:pPr>
            <a:r>
              <a:rPr lang="en-US" sz="1732" dirty="0" err="1" smtClean="0"/>
              <a:t>Es</a:t>
            </a:r>
            <a:r>
              <a:rPr lang="en-US" sz="1732" dirty="0" smtClean="0"/>
              <a:t> </a:t>
            </a:r>
            <a:r>
              <a:rPr lang="en-US" sz="1732" dirty="0" err="1" smtClean="0"/>
              <a:t>Autoscale</a:t>
            </a:r>
            <a:r>
              <a:rPr lang="en-US" sz="1732" dirty="0" smtClean="0"/>
              <a:t>/</a:t>
            </a:r>
            <a:r>
              <a:rPr lang="en-US" sz="1732" dirty="0" err="1" smtClean="0"/>
              <a:t>wordpress-deployment.yaml</a:t>
            </a:r>
            <a:r>
              <a:rPr lang="en-US" sz="1732" dirty="0"/>
              <a:t> </a:t>
            </a:r>
            <a:r>
              <a:rPr lang="en-US" sz="1732" dirty="0" smtClean="0"/>
              <a:t>(</a:t>
            </a:r>
            <a:r>
              <a:rPr lang="en-US" sz="1732" dirty="0" err="1" smtClean="0"/>
              <a:t>ogni</a:t>
            </a:r>
            <a:r>
              <a:rPr lang="en-US" sz="1732" dirty="0" smtClean="0"/>
              <a:t> </a:t>
            </a:r>
            <a:r>
              <a:rPr lang="en-US" sz="1732" dirty="0" err="1" smtClean="0"/>
              <a:t>richiesta</a:t>
            </a:r>
            <a:r>
              <a:rPr lang="en-US" sz="1732" dirty="0" smtClean="0"/>
              <a:t> </a:t>
            </a:r>
            <a:r>
              <a:rPr lang="en-US" sz="1732" dirty="0" err="1" smtClean="0"/>
              <a:t>può</a:t>
            </a:r>
            <a:r>
              <a:rPr lang="en-US" sz="1732" dirty="0" smtClean="0"/>
              <a:t> </a:t>
            </a:r>
            <a:r>
              <a:rPr lang="en-US" sz="1732" dirty="0" err="1" smtClean="0"/>
              <a:t>usare</a:t>
            </a:r>
            <a:r>
              <a:rPr lang="en-US" sz="1732" dirty="0" smtClean="0"/>
              <a:t> al </a:t>
            </a:r>
            <a:r>
              <a:rPr lang="en-US" sz="1732" dirty="0" err="1" smtClean="0"/>
              <a:t>massimo</a:t>
            </a:r>
            <a:r>
              <a:rPr lang="en-US" sz="1732" dirty="0" smtClean="0"/>
              <a:t> </a:t>
            </a:r>
            <a:r>
              <a:rPr lang="en-US" sz="1732" dirty="0" err="1" smtClean="0"/>
              <a:t>il</a:t>
            </a:r>
            <a:r>
              <a:rPr lang="en-US" sz="1732" dirty="0" smtClean="0"/>
              <a:t> 10% di </a:t>
            </a:r>
            <a:r>
              <a:rPr lang="en-US" sz="1732" dirty="0" err="1" smtClean="0"/>
              <a:t>cpu</a:t>
            </a:r>
            <a:r>
              <a:rPr lang="en-US" sz="1732" dirty="0" smtClean="0"/>
              <a:t>)</a:t>
            </a:r>
          </a:p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r>
              <a:rPr lang="en-US" sz="1732" dirty="0" err="1" smtClean="0"/>
              <a:t>Lanciamo</a:t>
            </a:r>
            <a:r>
              <a:rPr lang="en-US" sz="1732" dirty="0" smtClean="0"/>
              <a:t> un </a:t>
            </a:r>
            <a:r>
              <a:rPr lang="en-US" sz="1732" dirty="0" err="1" smtClean="0"/>
              <a:t>ciclo</a:t>
            </a:r>
            <a:r>
              <a:rPr lang="en-US" sz="1732" dirty="0" smtClean="0"/>
              <a:t> </a:t>
            </a:r>
            <a:r>
              <a:rPr lang="en-US" sz="1732" dirty="0" err="1" smtClean="0"/>
              <a:t>infinito</a:t>
            </a:r>
            <a:r>
              <a:rPr lang="en-US" sz="1732" dirty="0" smtClean="0"/>
              <a:t> di </a:t>
            </a:r>
            <a:r>
              <a:rPr lang="en-US" sz="1732" dirty="0" err="1" smtClean="0"/>
              <a:t>richieste</a:t>
            </a:r>
            <a:r>
              <a:rPr lang="en-US" sz="1732" dirty="0" smtClean="0"/>
              <a:t> verso </a:t>
            </a:r>
            <a:r>
              <a:rPr lang="en-US" sz="1732" dirty="0" err="1" smtClean="0"/>
              <a:t>wordpress</a:t>
            </a:r>
            <a:r>
              <a:rPr lang="en-US" sz="1732" dirty="0" smtClean="0"/>
              <a:t>:</a:t>
            </a:r>
          </a:p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r>
              <a:rPr lang="en-US" sz="1732" dirty="0" err="1"/>
              <a:t>kubectl</a:t>
            </a:r>
            <a:r>
              <a:rPr lang="en-US" sz="1732" dirty="0"/>
              <a:t> run -</a:t>
            </a:r>
            <a:r>
              <a:rPr lang="en-US" sz="1732" dirty="0" err="1"/>
              <a:t>i</a:t>
            </a:r>
            <a:r>
              <a:rPr lang="en-US" sz="1732" dirty="0"/>
              <a:t> --</a:t>
            </a:r>
            <a:r>
              <a:rPr lang="en-US" sz="1732" dirty="0" err="1"/>
              <a:t>tty</a:t>
            </a:r>
            <a:r>
              <a:rPr lang="en-US" sz="1732" dirty="0"/>
              <a:t> </a:t>
            </a:r>
            <a:r>
              <a:rPr lang="en-US" sz="1732" dirty="0" err="1"/>
              <a:t>busybox</a:t>
            </a:r>
            <a:r>
              <a:rPr lang="en-US" sz="1732" dirty="0"/>
              <a:t> --image=</a:t>
            </a:r>
            <a:r>
              <a:rPr lang="en-US" sz="1732" dirty="0" err="1"/>
              <a:t>busybox</a:t>
            </a:r>
            <a:r>
              <a:rPr lang="en-US" sz="1732" dirty="0"/>
              <a:t> -- </a:t>
            </a:r>
            <a:r>
              <a:rPr lang="en-US" sz="1732" dirty="0" err="1"/>
              <a:t>sh</a:t>
            </a:r>
            <a:r>
              <a:rPr lang="en-US" sz="1732" dirty="0"/>
              <a:t> </a:t>
            </a:r>
            <a:endParaRPr lang="en-US" sz="1732" dirty="0" smtClean="0"/>
          </a:p>
          <a:p>
            <a:pPr marL="201168" lvl="1" indent="0">
              <a:buNone/>
            </a:pPr>
            <a:r>
              <a:rPr lang="en-US" sz="1732" dirty="0"/>
              <a:t>while true; do </a:t>
            </a:r>
            <a:r>
              <a:rPr lang="en-US" sz="1732" dirty="0" err="1"/>
              <a:t>wget</a:t>
            </a:r>
            <a:r>
              <a:rPr lang="en-US" sz="1732" dirty="0"/>
              <a:t> -q -O- http://wordpress.default.svc.cluster.local; done</a:t>
            </a:r>
            <a:endParaRPr lang="en-US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Autoscaling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- esempio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3943578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8531631" cy="4402316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r>
              <a:rPr lang="it-IT" sz="1732" dirty="0" err="1" smtClean="0"/>
              <a:t>kubectl</a:t>
            </a:r>
            <a:r>
              <a:rPr lang="it-IT" sz="1732" dirty="0" smtClean="0"/>
              <a:t> </a:t>
            </a:r>
            <a:r>
              <a:rPr lang="it-IT" sz="1732" dirty="0" err="1" smtClean="0"/>
              <a:t>get</a:t>
            </a:r>
            <a:r>
              <a:rPr lang="it-IT" sz="1732" dirty="0" smtClean="0"/>
              <a:t> </a:t>
            </a:r>
            <a:r>
              <a:rPr lang="it-IT" sz="1732" dirty="0" err="1" smtClean="0"/>
              <a:t>hpa</a:t>
            </a:r>
            <a:endParaRPr lang="it-IT" sz="1732" dirty="0" smtClean="0"/>
          </a:p>
          <a:p>
            <a:pPr marL="201168" lvl="1" indent="0">
              <a:buNone/>
            </a:pPr>
            <a:r>
              <a:rPr lang="it-IT" sz="1732" dirty="0" smtClean="0"/>
              <a:t>Per verificare lo stato delle repliche.</a:t>
            </a:r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smtClean="0"/>
              <a:t>Avviamo più </a:t>
            </a:r>
            <a:r>
              <a:rPr lang="it-IT" sz="1732" dirty="0" err="1" smtClean="0"/>
              <a:t>tab</a:t>
            </a:r>
            <a:r>
              <a:rPr lang="it-IT" sz="1732" dirty="0" smtClean="0"/>
              <a:t> con ciclo infinito di richieste http, fino a vedere </a:t>
            </a:r>
            <a:r>
              <a:rPr lang="it-IT" sz="1732" dirty="0" err="1" smtClean="0"/>
              <a:t>l’autoscale</a:t>
            </a:r>
            <a:r>
              <a:rPr lang="it-IT" sz="1732" dirty="0" smtClean="0"/>
              <a:t> in azione</a:t>
            </a:r>
          </a:p>
          <a:p>
            <a:pPr marL="201168" lvl="1" indent="0">
              <a:buNone/>
            </a:pPr>
            <a:endParaRPr lang="en-US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Autoscaling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- esempio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433" y="3332376"/>
            <a:ext cx="6732494" cy="391212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3270" y="4106798"/>
            <a:ext cx="6743657" cy="35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048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8531631" cy="4402316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en-US" sz="1732" dirty="0"/>
          </a:p>
          <a:p>
            <a:pPr marL="486918" lvl="1" indent="-285750"/>
            <a:r>
              <a:rPr lang="it-IT" sz="1732" dirty="0" smtClean="0"/>
              <a:t>Monitoraggio degli eventi scatenati dal sistema stesso o interagiscono tramite il sistema.</a:t>
            </a:r>
          </a:p>
          <a:p>
            <a:pPr marL="486918" lvl="1" indent="-285750"/>
            <a:r>
              <a:rPr lang="it-IT" sz="1732" dirty="0" smtClean="0"/>
              <a:t>Avremo consapevolezza di tutto quello che accade, ad esempio</a:t>
            </a:r>
          </a:p>
          <a:p>
            <a:pPr marL="944118" lvl="2" indent="-285750"/>
            <a:r>
              <a:rPr lang="it-IT" sz="1664" dirty="0" smtClean="0"/>
              <a:t>La creazione di </a:t>
            </a:r>
            <a:r>
              <a:rPr lang="it-IT" sz="1664" dirty="0" err="1" smtClean="0"/>
              <a:t>deployment</a:t>
            </a:r>
            <a:endParaRPr lang="it-IT" sz="1664" dirty="0" smtClean="0"/>
          </a:p>
          <a:p>
            <a:pPr marL="944118" lvl="2" indent="-285750"/>
            <a:r>
              <a:rPr lang="it-IT" sz="1664" dirty="0" smtClean="0"/>
              <a:t>La richiesta di </a:t>
            </a:r>
            <a:r>
              <a:rPr lang="it-IT" sz="1664" dirty="0" err="1" smtClean="0"/>
              <a:t>volumes</a:t>
            </a:r>
            <a:endParaRPr lang="it-IT" sz="1664" dirty="0" smtClean="0"/>
          </a:p>
          <a:p>
            <a:pPr marL="944118" lvl="2" indent="-285750"/>
            <a:r>
              <a:rPr lang="it-IT" sz="1664" dirty="0" smtClean="0"/>
              <a:t>La moltiplicazione di </a:t>
            </a:r>
            <a:r>
              <a:rPr lang="it-IT" sz="1664" dirty="0" err="1" smtClean="0"/>
              <a:t>pod</a:t>
            </a:r>
            <a:endParaRPr lang="it-IT" sz="1664" dirty="0" smtClean="0"/>
          </a:p>
          <a:p>
            <a:pPr marL="944118" lvl="2" indent="-285750"/>
            <a:r>
              <a:rPr lang="it-IT" sz="1664" dirty="0" smtClean="0"/>
              <a:t>…..</a:t>
            </a:r>
          </a:p>
          <a:p>
            <a:pPr marL="486918" lvl="1" indent="-285750"/>
            <a:r>
              <a:rPr lang="it-IT" sz="1800" dirty="0" smtClean="0"/>
              <a:t>K8s auditing fornisce una serie cronologica di eventi avvenuti nel sistema. Permette di sapere chi e cosa ha interagito con il nostro sistema, quando e in quale punto.</a:t>
            </a:r>
          </a:p>
          <a:p>
            <a:pPr marL="486918" lvl="1" indent="-285750"/>
            <a:r>
              <a:rPr lang="it-IT" sz="1800" dirty="0" smtClean="0"/>
              <a:t>E’ possibile definire un «Audit Policy», per definire cosa loggare e inviare all’ «Audit </a:t>
            </a:r>
            <a:r>
              <a:rPr lang="it-IT" sz="1800" dirty="0" err="1" smtClean="0"/>
              <a:t>Backend</a:t>
            </a:r>
            <a:r>
              <a:rPr lang="it-IT" sz="1800" dirty="0" smtClean="0"/>
              <a:t>»</a:t>
            </a:r>
          </a:p>
          <a:p>
            <a:pPr marL="486918" lvl="1" indent="-285750"/>
            <a:endParaRPr lang="it-IT" sz="1800" dirty="0" smtClean="0"/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endParaRPr lang="en-US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Auditing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432088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8531631" cy="4402316"/>
          </a:xfrm>
        </p:spPr>
        <p:txBody>
          <a:bodyPr>
            <a:normAutofit/>
          </a:bodyPr>
          <a:lstStyle/>
          <a:p>
            <a:pPr marL="486918" lvl="1" indent="-285750"/>
            <a:r>
              <a:rPr lang="it-IT" sz="1732" dirty="0" smtClean="0"/>
              <a:t>Definisce cosa deve essere loggato</a:t>
            </a:r>
          </a:p>
          <a:p>
            <a:pPr marL="486918" lvl="1" indent="-285750"/>
            <a:r>
              <a:rPr lang="it-IT" sz="1732" dirty="0" smtClean="0"/>
              <a:t>Come tutti gli altri oggetti è descritta da un file .</a:t>
            </a:r>
            <a:r>
              <a:rPr lang="it-IT" sz="1732" dirty="0" err="1" smtClean="0"/>
              <a:t>yaml</a:t>
            </a:r>
            <a:endParaRPr lang="it-IT" sz="1732" dirty="0" smtClean="0"/>
          </a:p>
          <a:p>
            <a:pPr marL="486918" lvl="1" indent="-285750"/>
            <a:r>
              <a:rPr lang="it-IT" sz="1732" dirty="0" smtClean="0"/>
              <a:t>I log vengono inviati in un sistema esterno tramite un sistema (</a:t>
            </a:r>
            <a:r>
              <a:rPr lang="it-IT" sz="1732" dirty="0" err="1" smtClean="0"/>
              <a:t>kube-apiserver</a:t>
            </a:r>
            <a:r>
              <a:rPr lang="it-IT" sz="1732" dirty="0" smtClean="0"/>
              <a:t>) che lavora all’esterno dei </a:t>
            </a:r>
            <a:r>
              <a:rPr lang="it-IT" sz="1732" dirty="0" err="1" smtClean="0"/>
              <a:t>pod</a:t>
            </a:r>
            <a:r>
              <a:rPr lang="it-IT" sz="1732" dirty="0" smtClean="0"/>
              <a:t>. In questo modo chi lavora all’interno dei </a:t>
            </a:r>
            <a:r>
              <a:rPr lang="it-IT" sz="1732" dirty="0" err="1" smtClean="0"/>
              <a:t>pod</a:t>
            </a:r>
            <a:r>
              <a:rPr lang="it-IT" sz="1732" dirty="0" smtClean="0"/>
              <a:t> non ha accesso diretto con questi dati e può essere garantita l’integrità dei dati</a:t>
            </a:r>
          </a:p>
          <a:p>
            <a:pPr marL="486918" lvl="1" indent="-285750"/>
            <a:endParaRPr lang="it-IT" sz="1732" dirty="0"/>
          </a:p>
          <a:p>
            <a:pPr marL="486918" lvl="1" indent="-285750"/>
            <a:r>
              <a:rPr lang="it-IT" sz="1732" dirty="0" smtClean="0"/>
              <a:t>Ricapitolando l’</a:t>
            </a:r>
            <a:r>
              <a:rPr lang="it-IT" sz="1732" dirty="0" err="1" smtClean="0"/>
              <a:t>AuditPolicy</a:t>
            </a:r>
            <a:r>
              <a:rPr lang="it-IT" sz="1732" dirty="0" smtClean="0"/>
              <a:t> definisce cosa deve essere loggato mentre </a:t>
            </a:r>
            <a:r>
              <a:rPr lang="it-IT" sz="1732" dirty="0" err="1" smtClean="0"/>
              <a:t>kube-apiserver</a:t>
            </a:r>
            <a:r>
              <a:rPr lang="it-IT" sz="1732" dirty="0" smtClean="0"/>
              <a:t> invia i dati all’</a:t>
            </a:r>
            <a:r>
              <a:rPr lang="it-IT" sz="1732" dirty="0" err="1" smtClean="0"/>
              <a:t>AuditBackend</a:t>
            </a:r>
            <a:r>
              <a:rPr lang="it-IT" sz="1732" dirty="0" smtClean="0"/>
              <a:t>.</a:t>
            </a:r>
          </a:p>
          <a:p>
            <a:pPr marL="486918" lvl="1" indent="-285750"/>
            <a:endParaRPr lang="it-IT" sz="1732" dirty="0" smtClean="0"/>
          </a:p>
          <a:p>
            <a:pPr marL="486918" lvl="1" indent="-285750"/>
            <a:endParaRPr lang="en-US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Audit Policy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694284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8531631" cy="4402316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r>
              <a:rPr lang="it-IT" sz="1732" dirty="0" smtClean="0"/>
              <a:t>L’Audit </a:t>
            </a:r>
            <a:r>
              <a:rPr lang="it-IT" sz="1732" dirty="0" err="1" smtClean="0"/>
              <a:t>Backend</a:t>
            </a:r>
            <a:r>
              <a:rPr lang="it-IT" sz="1732" dirty="0" smtClean="0"/>
              <a:t> esporta gli eventi di audit in un </a:t>
            </a:r>
            <a:r>
              <a:rPr lang="it-IT" sz="1732" dirty="0" err="1" smtClean="0"/>
              <a:t>external</a:t>
            </a:r>
            <a:r>
              <a:rPr lang="it-IT" sz="1732" dirty="0" smtClean="0"/>
              <a:t> </a:t>
            </a:r>
            <a:r>
              <a:rPr lang="it-IT" sz="1732" dirty="0" err="1" smtClean="0"/>
              <a:t>storage</a:t>
            </a:r>
            <a:r>
              <a:rPr lang="it-IT" sz="1732" dirty="0" smtClean="0"/>
              <a:t>.</a:t>
            </a:r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r>
              <a:rPr lang="it-IT" sz="1732" dirty="0" err="1" smtClean="0"/>
              <a:t>kube-apiserver</a:t>
            </a:r>
            <a:r>
              <a:rPr lang="it-IT" sz="1732" dirty="0" smtClean="0"/>
              <a:t> fornisce due tipi di </a:t>
            </a:r>
            <a:r>
              <a:rPr lang="it-IT" sz="1732" dirty="0" err="1" smtClean="0"/>
              <a:t>backend</a:t>
            </a:r>
            <a:endParaRPr lang="it-IT" sz="1732" dirty="0" smtClean="0"/>
          </a:p>
          <a:p>
            <a:pPr marL="201168" lvl="1" indent="0">
              <a:buNone/>
            </a:pPr>
            <a:r>
              <a:rPr lang="it-IT" sz="1732" dirty="0"/>
              <a:t>	</a:t>
            </a:r>
            <a:r>
              <a:rPr lang="it-IT" sz="1732" dirty="0" smtClean="0"/>
              <a:t>- </a:t>
            </a:r>
            <a:r>
              <a:rPr lang="it-IT" sz="1732" dirty="0" err="1" smtClean="0"/>
              <a:t>logs</a:t>
            </a:r>
            <a:r>
              <a:rPr lang="en-US" sz="1732" dirty="0"/>
              <a:t> </a:t>
            </a:r>
            <a:r>
              <a:rPr lang="en-US" sz="1732" dirty="0" smtClean="0"/>
              <a:t>(</a:t>
            </a:r>
            <a:r>
              <a:rPr lang="en-US" sz="1732" dirty="0" err="1" smtClean="0"/>
              <a:t>i</a:t>
            </a:r>
            <a:r>
              <a:rPr lang="en-US" sz="1732" dirty="0" smtClean="0"/>
              <a:t> </a:t>
            </a:r>
            <a:r>
              <a:rPr lang="en-US" sz="1732" dirty="0" err="1" smtClean="0"/>
              <a:t>dati</a:t>
            </a:r>
            <a:r>
              <a:rPr lang="en-US" sz="1732" dirty="0" smtClean="0"/>
              <a:t> </a:t>
            </a:r>
            <a:r>
              <a:rPr lang="en-US" sz="1732" dirty="0" err="1" smtClean="0"/>
              <a:t>sono</a:t>
            </a:r>
            <a:r>
              <a:rPr lang="en-US" sz="1732" dirty="0" smtClean="0"/>
              <a:t> </a:t>
            </a:r>
            <a:r>
              <a:rPr lang="en-US" sz="1732" dirty="0" err="1" smtClean="0"/>
              <a:t>salvati</a:t>
            </a:r>
            <a:r>
              <a:rPr lang="en-US" sz="1732" dirty="0" smtClean="0"/>
              <a:t> </a:t>
            </a:r>
            <a:r>
              <a:rPr lang="en-US" sz="1732" dirty="0" err="1" smtClean="0"/>
              <a:t>su</a:t>
            </a:r>
            <a:r>
              <a:rPr lang="en-US" sz="1732" dirty="0" smtClean="0"/>
              <a:t> disco)</a:t>
            </a:r>
          </a:p>
          <a:p>
            <a:pPr marL="201168" lvl="1" indent="0">
              <a:buNone/>
            </a:pPr>
            <a:r>
              <a:rPr lang="en-US" sz="1732" dirty="0"/>
              <a:t>	</a:t>
            </a:r>
            <a:r>
              <a:rPr lang="en-US" sz="1732" dirty="0" smtClean="0"/>
              <a:t>- </a:t>
            </a:r>
            <a:r>
              <a:rPr lang="en-US" sz="1732" dirty="0" err="1" smtClean="0"/>
              <a:t>webhooks</a:t>
            </a:r>
            <a:r>
              <a:rPr lang="en-US" sz="1732" dirty="0"/>
              <a:t> </a:t>
            </a:r>
            <a:r>
              <a:rPr lang="en-US" sz="1732" dirty="0" smtClean="0"/>
              <a:t>(</a:t>
            </a:r>
            <a:r>
              <a:rPr lang="en-US" sz="1732" dirty="0" err="1" smtClean="0"/>
              <a:t>i</a:t>
            </a:r>
            <a:r>
              <a:rPr lang="en-US" sz="1732" dirty="0" smtClean="0"/>
              <a:t> </a:t>
            </a:r>
            <a:r>
              <a:rPr lang="en-US" sz="1732" dirty="0" err="1" smtClean="0"/>
              <a:t>dati</a:t>
            </a:r>
            <a:r>
              <a:rPr lang="en-US" sz="1732" dirty="0" smtClean="0"/>
              <a:t> </a:t>
            </a:r>
            <a:r>
              <a:rPr lang="en-US" sz="1732" dirty="0" err="1" smtClean="0"/>
              <a:t>sono</a:t>
            </a:r>
            <a:r>
              <a:rPr lang="en-US" sz="1732" dirty="0" smtClean="0"/>
              <a:t> </a:t>
            </a:r>
            <a:r>
              <a:rPr lang="en-US" sz="1732" dirty="0" err="1" smtClean="0"/>
              <a:t>inviati</a:t>
            </a:r>
            <a:r>
              <a:rPr lang="en-US" sz="1732" dirty="0" smtClean="0"/>
              <a:t> </a:t>
            </a:r>
            <a:r>
              <a:rPr lang="en-US" sz="1732" dirty="0" err="1" smtClean="0"/>
              <a:t>tramite</a:t>
            </a:r>
            <a:r>
              <a:rPr lang="en-US" sz="1732" dirty="0" smtClean="0"/>
              <a:t> </a:t>
            </a:r>
            <a:r>
              <a:rPr lang="en-US" sz="1732" dirty="0" err="1" smtClean="0"/>
              <a:t>api</a:t>
            </a:r>
            <a:r>
              <a:rPr lang="en-US" sz="1732" dirty="0" smtClean="0"/>
              <a:t> ad un </a:t>
            </a:r>
            <a:r>
              <a:rPr lang="en-US" sz="1732" dirty="0" err="1" smtClean="0"/>
              <a:t>sistema</a:t>
            </a:r>
            <a:r>
              <a:rPr lang="en-US" sz="1732" dirty="0" smtClean="0"/>
              <a:t> </a:t>
            </a:r>
            <a:r>
              <a:rPr lang="en-US" sz="1732" dirty="0" err="1" smtClean="0"/>
              <a:t>esterno</a:t>
            </a:r>
            <a:r>
              <a:rPr lang="en-US" sz="1732" dirty="0" smtClean="0"/>
              <a:t>)</a:t>
            </a:r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Audit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Backend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1839412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9738263" cy="4355182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r>
              <a:rPr lang="it-IT" sz="1732" dirty="0" smtClean="0"/>
              <a:t>Creiamo un </a:t>
            </a:r>
            <a:r>
              <a:rPr lang="it-IT" sz="1732" dirty="0" err="1"/>
              <a:t>AuditPolicy</a:t>
            </a:r>
            <a:r>
              <a:rPr lang="it-IT" sz="1732" dirty="0"/>
              <a:t> </a:t>
            </a:r>
            <a:r>
              <a:rPr lang="it-IT" sz="1732" dirty="0" smtClean="0"/>
              <a:t>per salvare i metadati (creazione di </a:t>
            </a:r>
            <a:r>
              <a:rPr lang="it-IT" sz="1732" dirty="0" err="1" smtClean="0"/>
              <a:t>pod</a:t>
            </a:r>
            <a:r>
              <a:rPr lang="it-IT" sz="1732" dirty="0" smtClean="0"/>
              <a:t>, richiesta </a:t>
            </a:r>
            <a:r>
              <a:rPr lang="it-IT" sz="1732" dirty="0" err="1" smtClean="0"/>
              <a:t>volumes</a:t>
            </a:r>
            <a:r>
              <a:rPr lang="it-IT" sz="1732" dirty="0" smtClean="0"/>
              <a:t>..) per tenere limitato il numero di dati (che in un sistema complesso saranno migliaia)</a:t>
            </a:r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smtClean="0"/>
              <a:t>Configuriamo </a:t>
            </a:r>
            <a:r>
              <a:rPr lang="it-IT" sz="1732" dirty="0" err="1" smtClean="0"/>
              <a:t>minikube</a:t>
            </a:r>
            <a:r>
              <a:rPr lang="it-IT" sz="1732" dirty="0" smtClean="0"/>
              <a:t> per ripartire con la nostra </a:t>
            </a:r>
            <a:r>
              <a:rPr lang="it-IT" sz="1732" dirty="0" err="1" smtClean="0"/>
              <a:t>AuditPolicy</a:t>
            </a:r>
            <a:endParaRPr lang="it-IT" sz="1732" dirty="0" smtClean="0"/>
          </a:p>
          <a:p>
            <a:pPr marL="201168" lvl="1" indent="0">
              <a:buNone/>
            </a:pPr>
            <a:endParaRPr lang="it-IT" sz="1732" dirty="0" smtClean="0"/>
          </a:p>
          <a:p>
            <a:pPr marL="486918" lvl="1" indent="-285750">
              <a:buFontTx/>
              <a:buChar char="-"/>
            </a:pPr>
            <a:r>
              <a:rPr lang="it-IT" sz="1732" dirty="0" err="1" smtClean="0"/>
              <a:t>minikube</a:t>
            </a:r>
            <a:r>
              <a:rPr lang="it-IT" sz="1732" dirty="0" smtClean="0"/>
              <a:t> stop</a:t>
            </a:r>
          </a:p>
          <a:p>
            <a:pPr marL="0" indent="0">
              <a:buNone/>
            </a:pPr>
            <a:r>
              <a:rPr lang="it-IT" dirty="0"/>
              <a:t> </a:t>
            </a:r>
            <a:r>
              <a:rPr lang="it-IT" dirty="0" smtClean="0"/>
              <a:t>   -     </a:t>
            </a:r>
            <a:r>
              <a:rPr lang="it-IT" dirty="0" err="1" smtClean="0"/>
              <a:t>minikube</a:t>
            </a:r>
            <a:r>
              <a:rPr lang="it-IT" dirty="0"/>
              <a:t> start  --extra-</a:t>
            </a:r>
            <a:r>
              <a:rPr lang="it-IT" dirty="0" err="1"/>
              <a:t>config</a:t>
            </a:r>
            <a:r>
              <a:rPr lang="it-IT" dirty="0"/>
              <a:t>=</a:t>
            </a:r>
            <a:r>
              <a:rPr lang="it-IT" dirty="0" err="1"/>
              <a:t>apiserver.Authorization.Mode</a:t>
            </a:r>
            <a:r>
              <a:rPr lang="it-IT" dirty="0"/>
              <a:t>=RBAC --extra-</a:t>
            </a:r>
            <a:r>
              <a:rPr lang="it-IT" dirty="0" err="1"/>
              <a:t>config</a:t>
            </a:r>
            <a:r>
              <a:rPr lang="it-IT" dirty="0"/>
              <a:t>=</a:t>
            </a:r>
            <a:r>
              <a:rPr lang="it-IT" dirty="0" err="1"/>
              <a:t>apiserver.Audit.LogOptions.Path</a:t>
            </a:r>
            <a:r>
              <a:rPr lang="it-IT" dirty="0"/>
              <a:t>=/</a:t>
            </a:r>
            <a:r>
              <a:rPr lang="it-IT" dirty="0" err="1" smtClean="0"/>
              <a:t>var</a:t>
            </a:r>
            <a:r>
              <a:rPr lang="it-IT" dirty="0" smtClean="0"/>
              <a:t>/log/audit.log</a:t>
            </a:r>
            <a:r>
              <a:rPr lang="it-IT" dirty="0"/>
              <a:t>   --extra-</a:t>
            </a:r>
            <a:r>
              <a:rPr lang="it-IT" dirty="0" err="1"/>
              <a:t>config</a:t>
            </a:r>
            <a:r>
              <a:rPr lang="it-IT" dirty="0"/>
              <a:t>=</a:t>
            </a:r>
            <a:r>
              <a:rPr lang="it-IT" dirty="0" err="1"/>
              <a:t>apiserver.Audit.PolicyFile</a:t>
            </a:r>
            <a:r>
              <a:rPr lang="it-IT" dirty="0"/>
              <a:t>=/</a:t>
            </a:r>
            <a:r>
              <a:rPr lang="it-IT" dirty="0" err="1"/>
              <a:t>etc</a:t>
            </a:r>
            <a:r>
              <a:rPr lang="it-IT" dirty="0"/>
              <a:t>/</a:t>
            </a:r>
            <a:r>
              <a:rPr lang="it-IT" dirty="0" err="1"/>
              <a:t>kubernetes</a:t>
            </a:r>
            <a:r>
              <a:rPr lang="it-IT" dirty="0"/>
              <a:t>/</a:t>
            </a:r>
            <a:r>
              <a:rPr lang="it-IT" dirty="0" err="1"/>
              <a:t>addons</a:t>
            </a:r>
            <a:r>
              <a:rPr lang="it-IT" dirty="0"/>
              <a:t>/audit-</a:t>
            </a:r>
            <a:r>
              <a:rPr lang="it-IT" dirty="0" err="1"/>
              <a:t>policy.yaml</a:t>
            </a:r>
            <a:endParaRPr lang="it-IT" dirty="0"/>
          </a:p>
          <a:p>
            <a:pPr marL="486918" lvl="1" indent="-285750">
              <a:buFontTx/>
              <a:buChar char="-"/>
            </a:pPr>
            <a:endParaRPr lang="it-IT" sz="1732" dirty="0" smtClean="0"/>
          </a:p>
          <a:p>
            <a:pPr marL="486918" lvl="1" indent="-285750">
              <a:buFontTx/>
              <a:buChar char="-"/>
            </a:pPr>
            <a:r>
              <a:rPr lang="it-IT" sz="1732" dirty="0" err="1" smtClean="0"/>
              <a:t>minikube</a:t>
            </a:r>
            <a:r>
              <a:rPr lang="it-IT" sz="1732" dirty="0" smtClean="0"/>
              <a:t> </a:t>
            </a:r>
            <a:r>
              <a:rPr lang="it-IT" sz="1732" dirty="0" err="1" smtClean="0"/>
              <a:t>ssh</a:t>
            </a:r>
            <a:r>
              <a:rPr lang="it-IT" sz="1732" dirty="0" smtClean="0"/>
              <a:t> </a:t>
            </a:r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sudo </a:t>
            </a:r>
            <a:r>
              <a:rPr lang="it-IT" sz="1732" dirty="0" err="1" smtClean="0"/>
              <a:t>bash</a:t>
            </a:r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Audit – Esempio pratico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790957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9738263" cy="4355182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r>
              <a:rPr lang="it-IT" sz="1732" dirty="0" smtClean="0"/>
              <a:t>- Setup del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di </a:t>
            </a:r>
            <a:r>
              <a:rPr lang="it-IT" sz="1732" dirty="0" err="1" smtClean="0"/>
              <a:t>Ghost</a:t>
            </a:r>
            <a:r>
              <a:rPr lang="it-IT" sz="1732" dirty="0" smtClean="0"/>
              <a:t> (piattaforma di </a:t>
            </a:r>
            <a:r>
              <a:rPr lang="it-IT" sz="1732" dirty="0" err="1" smtClean="0"/>
              <a:t>publishing</a:t>
            </a:r>
            <a:r>
              <a:rPr lang="it-IT" sz="1732" dirty="0" smtClean="0"/>
              <a:t> </a:t>
            </a:r>
            <a:r>
              <a:rPr lang="it-IT" sz="1732" dirty="0" err="1" smtClean="0"/>
              <a:t>opensource</a:t>
            </a:r>
            <a:r>
              <a:rPr lang="it-IT" sz="1732" dirty="0" smtClean="0"/>
              <a:t>)</a:t>
            </a:r>
          </a:p>
          <a:p>
            <a:pPr marL="201168" lvl="1" indent="0">
              <a:buNone/>
            </a:pPr>
            <a:r>
              <a:rPr lang="it-IT" sz="1732" dirty="0" smtClean="0"/>
              <a:t>- Setup del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per scalare quando si utilizza una </a:t>
            </a:r>
            <a:r>
              <a:rPr lang="it-IT" sz="1732" dirty="0" err="1" smtClean="0"/>
              <a:t>cpu</a:t>
            </a:r>
            <a:r>
              <a:rPr lang="it-IT" sz="1732" dirty="0" smtClean="0"/>
              <a:t> maggiore del 50%</a:t>
            </a:r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r>
              <a:rPr lang="it-IT" sz="1732" dirty="0" smtClean="0"/>
              <a:t>Suggerimenti</a:t>
            </a:r>
          </a:p>
          <a:p>
            <a:pPr marL="201168" lvl="1" indent="0">
              <a:buNone/>
            </a:pPr>
            <a:r>
              <a:rPr lang="it-IT" sz="1732" dirty="0"/>
              <a:t>	</a:t>
            </a:r>
            <a:r>
              <a:rPr lang="it-IT" sz="1732" dirty="0" smtClean="0"/>
              <a:t>Cercare su </a:t>
            </a:r>
            <a:r>
              <a:rPr lang="it-IT" sz="1732" dirty="0" err="1" smtClean="0"/>
              <a:t>Docker</a:t>
            </a:r>
            <a:r>
              <a:rPr lang="it-IT" sz="1732" dirty="0" smtClean="0"/>
              <a:t> </a:t>
            </a:r>
            <a:r>
              <a:rPr lang="it-IT" sz="1732" dirty="0" err="1" smtClean="0"/>
              <a:t>Hub</a:t>
            </a:r>
            <a:r>
              <a:rPr lang="it-IT" sz="1732" dirty="0" smtClean="0"/>
              <a:t> l’immagine, che contiene la documentazione con le informazioni su come rendere persistenti i dati</a:t>
            </a:r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r>
              <a:rPr lang="it-IT" sz="1732" dirty="0"/>
              <a:t>	</a:t>
            </a:r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</a:rPr>
              <a:t>Esercizio –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</a:rPr>
              <a:t>Autoscaling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</a:rPr>
              <a:t> e risorse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207116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9738263" cy="4355182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it-IT" sz="1732" dirty="0" smtClean="0"/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Definiamo un </a:t>
            </a:r>
            <a:r>
              <a:rPr lang="it-IT" sz="1732" dirty="0" err="1" smtClean="0"/>
              <a:t>PersistentVolume</a:t>
            </a:r>
            <a:r>
              <a:rPr lang="it-IT" sz="1732" dirty="0" smtClean="0"/>
              <a:t> di 10GB</a:t>
            </a:r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Definiamo un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che usa l’immagine </a:t>
            </a:r>
            <a:r>
              <a:rPr lang="it-IT" sz="1732" dirty="0" err="1" smtClean="0"/>
              <a:t>docker</a:t>
            </a:r>
            <a:r>
              <a:rPr lang="it-IT" sz="1732" dirty="0" smtClean="0"/>
              <a:t> di </a:t>
            </a:r>
            <a:r>
              <a:rPr lang="it-IT" sz="1732" dirty="0" err="1" smtClean="0"/>
              <a:t>Ghost</a:t>
            </a:r>
            <a:endParaRPr lang="it-IT" sz="1732" dirty="0" smtClean="0"/>
          </a:p>
          <a:p>
            <a:pPr marL="944118" lvl="2" indent="-285750">
              <a:buFontTx/>
              <a:buChar char="-"/>
            </a:pPr>
            <a:r>
              <a:rPr lang="it-IT" sz="1664" dirty="0" smtClean="0"/>
              <a:t>Con un </a:t>
            </a:r>
            <a:r>
              <a:rPr lang="it-IT" sz="1664" dirty="0" err="1" smtClean="0"/>
              <a:t>PersistentVolumeClaim</a:t>
            </a:r>
            <a:endParaRPr lang="it-IT" sz="1664" dirty="0" smtClean="0"/>
          </a:p>
          <a:p>
            <a:pPr marL="944118" lvl="2" indent="-285750">
              <a:buFontTx/>
              <a:buChar char="-"/>
            </a:pPr>
            <a:r>
              <a:rPr lang="it-IT" sz="1664" dirty="0" smtClean="0"/>
              <a:t>Montando il volume su /</a:t>
            </a:r>
            <a:r>
              <a:rPr lang="it-IT" sz="1664" dirty="0" err="1" smtClean="0"/>
              <a:t>var</a:t>
            </a:r>
            <a:r>
              <a:rPr lang="it-IT" sz="1664" dirty="0" smtClean="0"/>
              <a:t>/</a:t>
            </a:r>
            <a:r>
              <a:rPr lang="it-IT" sz="1664" dirty="0" err="1" smtClean="0"/>
              <a:t>lib</a:t>
            </a:r>
            <a:r>
              <a:rPr lang="it-IT" sz="1664" dirty="0" smtClean="0"/>
              <a:t>/</a:t>
            </a:r>
            <a:r>
              <a:rPr lang="it-IT" sz="1664" dirty="0" err="1" smtClean="0"/>
              <a:t>ghost</a:t>
            </a:r>
            <a:r>
              <a:rPr lang="it-IT" sz="1664" dirty="0" smtClean="0"/>
              <a:t>/</a:t>
            </a:r>
            <a:r>
              <a:rPr lang="it-IT" sz="1664" dirty="0" err="1" smtClean="0"/>
              <a:t>content</a:t>
            </a:r>
            <a:endParaRPr lang="it-IT" sz="1664" dirty="0" smtClean="0"/>
          </a:p>
          <a:p>
            <a:pPr marL="201168" lvl="1" indent="0">
              <a:buNone/>
            </a:pPr>
            <a:r>
              <a:rPr lang="it-IT" sz="1732" dirty="0" smtClean="0"/>
              <a:t>-   Settiamo un </a:t>
            </a:r>
            <a:r>
              <a:rPr lang="it-IT" sz="1732" dirty="0" err="1" smtClean="0"/>
              <a:t>hpa</a:t>
            </a:r>
            <a:endParaRPr lang="it-IT" sz="1732" dirty="0" smtClean="0"/>
          </a:p>
          <a:p>
            <a:pPr marL="201168" lvl="1" indent="0">
              <a:buNone/>
            </a:pPr>
            <a:r>
              <a:rPr lang="it-IT" sz="1732" dirty="0" smtClean="0"/>
              <a:t>	</a:t>
            </a:r>
            <a:r>
              <a:rPr lang="it-IT" sz="1732" dirty="0" err="1" smtClean="0"/>
              <a:t>kubectl</a:t>
            </a:r>
            <a:r>
              <a:rPr lang="it-IT" sz="1732" dirty="0" smtClean="0"/>
              <a:t> autoscale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</a:t>
            </a:r>
            <a:r>
              <a:rPr lang="it-IT" sz="1732" dirty="0" err="1" smtClean="0"/>
              <a:t>ghost</a:t>
            </a:r>
            <a:r>
              <a:rPr lang="it-IT" sz="1732" dirty="0" smtClean="0"/>
              <a:t> --</a:t>
            </a:r>
            <a:r>
              <a:rPr lang="it-IT" sz="1732" dirty="0" err="1" smtClean="0"/>
              <a:t>cpu-percent</a:t>
            </a:r>
            <a:r>
              <a:rPr lang="it-IT" sz="1732" dirty="0" smtClean="0"/>
              <a:t>=50 --</a:t>
            </a:r>
            <a:r>
              <a:rPr lang="it-IT" sz="1732" dirty="0" err="1" smtClean="0"/>
              <a:t>min</a:t>
            </a:r>
            <a:r>
              <a:rPr lang="it-IT" sz="1732" dirty="0" smtClean="0"/>
              <a:t>=1 --</a:t>
            </a:r>
            <a:r>
              <a:rPr lang="it-IT" sz="1732" dirty="0" err="1" smtClean="0"/>
              <a:t>max</a:t>
            </a:r>
            <a:r>
              <a:rPr lang="it-IT" sz="1732" dirty="0" smtClean="0"/>
              <a:t>=5</a:t>
            </a:r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</a:rPr>
              <a:t>Soluzione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2770359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9738263" cy="4355182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it-IT" sz="1732" dirty="0" smtClean="0"/>
          </a:p>
          <a:p>
            <a:r>
              <a:rPr lang="it-IT" dirty="0">
                <a:hlinkClick r:id="rId3"/>
              </a:rPr>
              <a:t>https://www.level-up.one/kubernetes-networking-pods-levelup/</a:t>
            </a:r>
            <a:endParaRPr lang="it-IT" dirty="0"/>
          </a:p>
          <a:p>
            <a:r>
              <a:rPr lang="it-IT" dirty="0">
                <a:hlinkClick r:id="rId4"/>
              </a:rPr>
              <a:t>https://www.level-up.one/kubernetes-networking-series-two/</a:t>
            </a:r>
            <a:endParaRPr lang="it-IT" dirty="0"/>
          </a:p>
          <a:p>
            <a:r>
              <a:rPr lang="it-IT" dirty="0">
                <a:hlinkClick r:id="rId5"/>
              </a:rPr>
              <a:t>https://www.level-up.one/kubernetes-networking-3-level-up/</a:t>
            </a:r>
            <a:endParaRPr lang="it-IT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</a:rPr>
              <a:t>K8s Network approfondimenti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2388131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687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xmlns="" id="{08D1FD13-B3F9-494B-B83A-12B13FAD23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1" y="0"/>
          <a:ext cx="12191040" cy="6864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xmlns="" id="{08D1FD13-B3F9-494B-B83A-12B13FAD23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" y="0"/>
                        <a:ext cx="12191040" cy="6864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62300B4-541E-45F2-879D-DBC85668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E8ED21C-F83E-41F7-8641-16DE8402FFF0}"/>
              </a:ext>
            </a:extLst>
          </p:cNvPr>
          <p:cNvSpPr/>
          <p:nvPr/>
        </p:nvSpPr>
        <p:spPr>
          <a:xfrm>
            <a:off x="650208" y="3278272"/>
            <a:ext cx="4879872" cy="2460672"/>
          </a:xfrm>
          <a:prstGeom prst="rect">
            <a:avLst/>
          </a:prstGeom>
          <a:solidFill>
            <a:srgbClr val="213C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it-IT" sz="3810" dirty="0" err="1" smtClean="0">
                <a:latin typeface="Arial Black" panose="020B0A04020102020204" pitchFamily="34" charset="0"/>
              </a:rPr>
              <a:t>Kubernates</a:t>
            </a:r>
            <a:endParaRPr lang="it-IT" sz="3810" dirty="0"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5B42237-EBC3-413A-9D91-FF52579900FF}"/>
              </a:ext>
            </a:extLst>
          </p:cNvPr>
          <p:cNvSpPr txBox="1"/>
          <p:nvPr/>
        </p:nvSpPr>
        <p:spPr>
          <a:xfrm>
            <a:off x="664032" y="4105647"/>
            <a:ext cx="4409857" cy="46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49" dirty="0">
                <a:solidFill>
                  <a:schemeClr val="bg1"/>
                </a:solidFill>
                <a:latin typeface="Arial" panose="020B0604020202020204" pitchFamily="34" charset="0"/>
              </a:rPr>
              <a:t>Microservices</a:t>
            </a:r>
            <a:endParaRPr lang="it-IT" sz="244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028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9398898" cy="3487916"/>
          </a:xfrm>
        </p:spPr>
        <p:txBody>
          <a:bodyPr>
            <a:normAutofit/>
          </a:bodyPr>
          <a:lstStyle/>
          <a:p>
            <a:pPr marL="486918" lvl="1" indent="-285750"/>
            <a:r>
              <a:rPr lang="it-IT" sz="1800" dirty="0" smtClean="0"/>
              <a:t>A tutto quello che abbiamo </a:t>
            </a:r>
            <a:r>
              <a:rPr lang="it-IT" sz="1800" dirty="0" smtClean="0"/>
              <a:t>visto fino ad ora (</a:t>
            </a:r>
            <a:r>
              <a:rPr lang="it-IT" sz="1800" dirty="0" err="1" smtClean="0"/>
              <a:t>secrets</a:t>
            </a:r>
            <a:r>
              <a:rPr lang="it-IT" sz="1800" dirty="0" smtClean="0"/>
              <a:t>, </a:t>
            </a:r>
            <a:r>
              <a:rPr lang="it-IT" sz="1800" dirty="0" err="1" smtClean="0"/>
              <a:t>volumes</a:t>
            </a:r>
            <a:r>
              <a:rPr lang="it-IT" sz="1800" dirty="0" smtClean="0"/>
              <a:t>, </a:t>
            </a:r>
            <a:r>
              <a:rPr lang="it-IT" sz="1800" dirty="0" err="1" smtClean="0"/>
              <a:t>deployment</a:t>
            </a:r>
            <a:r>
              <a:rPr lang="it-IT" sz="1800" dirty="0" smtClean="0"/>
              <a:t>) abbiamo dato un nome. </a:t>
            </a:r>
            <a:r>
              <a:rPr lang="it-IT" sz="1800" dirty="0" smtClean="0"/>
              <a:t>Cosa accade se più teams vogliono dare ai </a:t>
            </a:r>
            <a:r>
              <a:rPr lang="it-IT" sz="1800" dirty="0" err="1" smtClean="0"/>
              <a:t>deployment</a:t>
            </a:r>
            <a:r>
              <a:rPr lang="it-IT" sz="1800" dirty="0"/>
              <a:t> </a:t>
            </a:r>
            <a:r>
              <a:rPr lang="it-IT" sz="1800" dirty="0" smtClean="0"/>
              <a:t>lo stesso nome?</a:t>
            </a:r>
            <a:r>
              <a:rPr lang="it-IT" sz="1800" dirty="0" smtClean="0"/>
              <a:t> </a:t>
            </a:r>
          </a:p>
          <a:p>
            <a:pPr marL="486918" lvl="1" indent="-285750"/>
            <a:r>
              <a:rPr lang="it-IT" sz="1800" dirty="0" smtClean="0"/>
              <a:t>Un </a:t>
            </a:r>
            <a:r>
              <a:rPr lang="it-IT" sz="1800" dirty="0" err="1" smtClean="0"/>
              <a:t>namespace</a:t>
            </a:r>
            <a:r>
              <a:rPr lang="it-IT" sz="1800" dirty="0" smtClean="0"/>
              <a:t> crea un cluster virtuale all’interno del cluster fisico</a:t>
            </a:r>
          </a:p>
          <a:p>
            <a:pPr marL="486918" lvl="1" indent="-285750"/>
            <a:r>
              <a:rPr lang="it-IT" sz="1800" dirty="0" smtClean="0"/>
              <a:t>Quando non usiamo un </a:t>
            </a:r>
            <a:r>
              <a:rPr lang="it-IT" sz="1800" dirty="0" err="1" smtClean="0"/>
              <a:t>namespace</a:t>
            </a:r>
            <a:r>
              <a:rPr lang="it-IT" sz="1800" dirty="0" smtClean="0"/>
              <a:t>, viene utilizzato il </a:t>
            </a:r>
            <a:r>
              <a:rPr lang="it-IT" sz="1800" dirty="0" err="1" smtClean="0"/>
              <a:t>namespace</a:t>
            </a:r>
            <a:r>
              <a:rPr lang="it-IT" sz="1800" dirty="0" smtClean="0"/>
              <a:t> chiamato «default»</a:t>
            </a:r>
          </a:p>
          <a:p>
            <a:pPr marL="486918" lvl="1" indent="-285750"/>
            <a:r>
              <a:rPr lang="it-IT" sz="1800" dirty="0" smtClean="0"/>
              <a:t>I </a:t>
            </a:r>
            <a:r>
              <a:rPr lang="it-IT" sz="1800" dirty="0" err="1" smtClean="0"/>
              <a:t>namespace</a:t>
            </a:r>
            <a:r>
              <a:rPr lang="it-IT" sz="1800" dirty="0" smtClean="0"/>
              <a:t> permettono di allocare le risorse ai vari team (</a:t>
            </a:r>
            <a:r>
              <a:rPr lang="it-IT" sz="1800" dirty="0" err="1" smtClean="0"/>
              <a:t>ResourceQuota</a:t>
            </a:r>
            <a:r>
              <a:rPr lang="it-IT" sz="1800" dirty="0" smtClean="0"/>
              <a:t>). E’ possibile limitare:</a:t>
            </a:r>
          </a:p>
          <a:p>
            <a:pPr marL="944118" lvl="2" indent="-285750"/>
            <a:r>
              <a:rPr lang="it-IT" sz="1732" dirty="0" smtClean="0"/>
              <a:t>Compute</a:t>
            </a:r>
          </a:p>
          <a:p>
            <a:pPr marL="944118" lvl="2" indent="-285750"/>
            <a:r>
              <a:rPr lang="it-IT" sz="1732" dirty="0" smtClean="0"/>
              <a:t>Storage</a:t>
            </a:r>
          </a:p>
          <a:p>
            <a:pPr marL="944118" lvl="2" indent="-285750"/>
            <a:r>
              <a:rPr lang="it-IT" sz="1732" dirty="0" smtClean="0"/>
              <a:t>Memory</a:t>
            </a:r>
          </a:p>
          <a:p>
            <a:pPr marL="944118" lvl="2" indent="-285750"/>
            <a:r>
              <a:rPr lang="it-IT" sz="1732" dirty="0" smtClean="0"/>
              <a:t>Quanti oggetti possono esistere</a:t>
            </a:r>
          </a:p>
          <a:p>
            <a:pPr marL="201168" lvl="1" indent="0">
              <a:buNone/>
            </a:pPr>
            <a:endParaRPr lang="it-IT" sz="1800" dirty="0" smtClean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Namespaces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93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8" y="1131218"/>
            <a:ext cx="4082180" cy="2771479"/>
          </a:xfrm>
        </p:spPr>
        <p:txBody>
          <a:bodyPr>
            <a:normAutofit fontScale="92500" lnSpcReduction="20000"/>
          </a:bodyPr>
          <a:lstStyle/>
          <a:p>
            <a:pPr marL="201168" lvl="1" indent="0">
              <a:buNone/>
            </a:pPr>
            <a:r>
              <a:rPr lang="it-IT" sz="1732" dirty="0" smtClean="0"/>
              <a:t>I </a:t>
            </a:r>
            <a:r>
              <a:rPr lang="it-IT" sz="1732" dirty="0" err="1" smtClean="0"/>
              <a:t>ResourceQuota</a:t>
            </a:r>
            <a:r>
              <a:rPr lang="it-IT" sz="1732" dirty="0" smtClean="0"/>
              <a:t> sono oggetti </a:t>
            </a:r>
            <a:r>
              <a:rPr lang="it-IT" sz="1732" dirty="0" err="1" smtClean="0"/>
              <a:t>deployati</a:t>
            </a:r>
            <a:r>
              <a:rPr lang="it-IT" sz="1732" dirty="0" smtClean="0"/>
              <a:t> </a:t>
            </a:r>
            <a:r>
              <a:rPr lang="it-IT" sz="1732" dirty="0" err="1" smtClean="0"/>
              <a:t>traite</a:t>
            </a:r>
            <a:r>
              <a:rPr lang="it-IT" sz="1732" dirty="0" smtClean="0"/>
              <a:t> file </a:t>
            </a:r>
            <a:r>
              <a:rPr lang="it-IT" sz="1732" dirty="0" err="1" smtClean="0"/>
              <a:t>yaml</a:t>
            </a:r>
            <a:r>
              <a:rPr lang="it-IT" sz="1732" dirty="0" smtClean="0"/>
              <a:t>.</a:t>
            </a:r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err="1" smtClean="0"/>
              <a:t>Kind</a:t>
            </a:r>
            <a:r>
              <a:rPr lang="it-IT" sz="1732" dirty="0" smtClean="0"/>
              <a:t>: </a:t>
            </a:r>
            <a:r>
              <a:rPr lang="it-IT" sz="1732" dirty="0" err="1" smtClean="0"/>
              <a:t>ResourceQuota</a:t>
            </a: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smtClean="0"/>
              <a:t>Nell’esempio stiamo definendo un </a:t>
            </a:r>
            <a:r>
              <a:rPr lang="it-IT" sz="1732" dirty="0" err="1" smtClean="0"/>
              <a:t>ResourceQuota</a:t>
            </a:r>
            <a:r>
              <a:rPr lang="it-IT" sz="1732" dirty="0" smtClean="0"/>
              <a:t> dal nome «compute-</a:t>
            </a:r>
            <a:r>
              <a:rPr lang="it-IT" sz="1732" dirty="0" err="1" smtClean="0"/>
              <a:t>resources</a:t>
            </a:r>
            <a:r>
              <a:rPr lang="it-IT" sz="1732" dirty="0" smtClean="0"/>
              <a:t>» che limita l’utilizzo della </a:t>
            </a:r>
            <a:r>
              <a:rPr lang="it-IT" sz="1732" dirty="0" err="1" smtClean="0"/>
              <a:t>cpu</a:t>
            </a:r>
            <a:endParaRPr lang="it-IT" sz="1732" dirty="0" smtClean="0"/>
          </a:p>
          <a:p>
            <a:pPr marL="201168" lvl="1" indent="0">
              <a:buNone/>
            </a:pPr>
            <a:r>
              <a:rPr lang="it-IT" sz="1800" dirty="0">
                <a:hlinkClick r:id="rId3"/>
              </a:rPr>
              <a:t>https://kubernetes.io/docs/concepts/configuration/manage-resources-containers/#meaning-of-cpu</a:t>
            </a:r>
            <a:endParaRPr lang="it-IT" sz="1732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ResourceQuota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Rettangolo 1"/>
          <p:cNvSpPr/>
          <p:nvPr/>
        </p:nvSpPr>
        <p:spPr>
          <a:xfrm>
            <a:off x="5105401" y="1317374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apiVersion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v1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kind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ResourceQuota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metadata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compute-resources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spec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hard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limits.cpu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"400m"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944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8" y="1131218"/>
            <a:ext cx="8333668" cy="2771479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it-IT" sz="1732" dirty="0" smtClean="0"/>
              <a:t>Creazione </a:t>
            </a:r>
            <a:r>
              <a:rPr lang="it-IT" sz="1732" dirty="0" err="1" smtClean="0"/>
              <a:t>namespace</a:t>
            </a:r>
            <a:endParaRPr lang="it-IT" sz="1732" dirty="0" smtClean="0"/>
          </a:p>
          <a:p>
            <a:pPr marL="201168" lvl="1" indent="0">
              <a:buNone/>
            </a:pPr>
            <a:r>
              <a:rPr lang="it-IT" sz="1732" dirty="0" smtClean="0"/>
              <a:t>	</a:t>
            </a:r>
            <a:r>
              <a:rPr lang="it-IT" sz="1732" dirty="0" err="1" smtClean="0"/>
              <a:t>kubectl</a:t>
            </a:r>
            <a:r>
              <a:rPr lang="it-IT" sz="1732" dirty="0" smtClean="0"/>
              <a:t> create </a:t>
            </a:r>
            <a:r>
              <a:rPr lang="it-IT" sz="1732" dirty="0" err="1" smtClean="0"/>
              <a:t>namespace</a:t>
            </a:r>
            <a:r>
              <a:rPr lang="it-IT" sz="1732" dirty="0" smtClean="0"/>
              <a:t> &lt;</a:t>
            </a:r>
            <a:r>
              <a:rPr lang="it-IT" sz="1732" dirty="0" err="1" smtClean="0"/>
              <a:t>name</a:t>
            </a:r>
            <a:r>
              <a:rPr lang="it-IT" sz="1732" dirty="0" smtClean="0"/>
              <a:t>&gt;</a:t>
            </a:r>
          </a:p>
          <a:p>
            <a:pPr marL="201168" lvl="1" indent="0">
              <a:buNone/>
            </a:pPr>
            <a:r>
              <a:rPr lang="it-IT" sz="1732" dirty="0" smtClean="0"/>
              <a:t>Lista </a:t>
            </a:r>
            <a:r>
              <a:rPr lang="it-IT" sz="1732" dirty="0" err="1" smtClean="0"/>
              <a:t>namespace</a:t>
            </a:r>
            <a:endParaRPr lang="it-IT" sz="1732" dirty="0" smtClean="0"/>
          </a:p>
          <a:p>
            <a:pPr marL="201168" lvl="1" indent="0">
              <a:buNone/>
            </a:pPr>
            <a:r>
              <a:rPr lang="it-IT" sz="1732" dirty="0" smtClean="0"/>
              <a:t>	</a:t>
            </a:r>
            <a:r>
              <a:rPr lang="it-IT" sz="1732" dirty="0" err="1" smtClean="0"/>
              <a:t>kubectl</a:t>
            </a:r>
            <a:r>
              <a:rPr lang="it-IT" sz="1732" dirty="0" smtClean="0"/>
              <a:t> </a:t>
            </a:r>
            <a:r>
              <a:rPr lang="it-IT" sz="1732" dirty="0" err="1" smtClean="0"/>
              <a:t>get</a:t>
            </a:r>
            <a:r>
              <a:rPr lang="it-IT" sz="1732" dirty="0" smtClean="0"/>
              <a:t> </a:t>
            </a:r>
            <a:r>
              <a:rPr lang="it-IT" sz="1732" dirty="0" err="1" smtClean="0"/>
              <a:t>namespace</a:t>
            </a: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Namespace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-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kubectl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088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8" y="1131218"/>
            <a:ext cx="8333668" cy="2771479"/>
          </a:xfrm>
        </p:spPr>
        <p:txBody>
          <a:bodyPr>
            <a:normAutofit lnSpcReduction="10000"/>
          </a:bodyPr>
          <a:lstStyle/>
          <a:p>
            <a:pPr marL="201168" lvl="1" indent="0">
              <a:buNone/>
            </a:pPr>
            <a:r>
              <a:rPr lang="it-IT" sz="1732" dirty="0" smtClean="0"/>
              <a:t>Esaminiamo un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che richiede un certo ammontare di </a:t>
            </a:r>
            <a:r>
              <a:rPr lang="it-IT" sz="1732" dirty="0" err="1" smtClean="0"/>
              <a:t>cpu</a:t>
            </a:r>
            <a:r>
              <a:rPr lang="it-IT" sz="1732" dirty="0" smtClean="0"/>
              <a:t> (200m per container con 3 repliche, per un totale quindi di 600m) in un </a:t>
            </a:r>
            <a:r>
              <a:rPr lang="it-IT" sz="1732" dirty="0" err="1" smtClean="0"/>
              <a:t>namespace</a:t>
            </a:r>
            <a:r>
              <a:rPr lang="it-IT" sz="1732" dirty="0" smtClean="0"/>
              <a:t> che ha solo 400m allocati</a:t>
            </a:r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r>
              <a:rPr lang="it-IT" sz="1732" dirty="0" smtClean="0"/>
              <a:t>Gli </a:t>
            </a:r>
            <a:r>
              <a:rPr lang="it-IT" sz="1732" dirty="0" err="1" smtClean="0"/>
              <a:t>steps</a:t>
            </a:r>
            <a:r>
              <a:rPr lang="it-IT" sz="1732" dirty="0" smtClean="0"/>
              <a:t> saranno:</a:t>
            </a:r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Creazione </a:t>
            </a:r>
            <a:r>
              <a:rPr lang="it-IT" sz="1732" dirty="0" err="1" smtClean="0"/>
              <a:t>namespace</a:t>
            </a:r>
            <a:endParaRPr lang="it-IT" sz="1732" dirty="0" smtClean="0"/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Assegnare al </a:t>
            </a:r>
            <a:r>
              <a:rPr lang="it-IT" sz="1732" dirty="0" err="1" smtClean="0"/>
              <a:t>namespace</a:t>
            </a:r>
            <a:r>
              <a:rPr lang="it-IT" sz="1732" dirty="0" smtClean="0"/>
              <a:t> un </a:t>
            </a:r>
            <a:r>
              <a:rPr lang="it-IT" sz="1732" dirty="0" err="1" smtClean="0"/>
              <a:t>ResourceQuota</a:t>
            </a:r>
            <a:r>
              <a:rPr lang="it-IT" sz="1732" dirty="0" smtClean="0"/>
              <a:t> con un limite di 400m CPU</a:t>
            </a:r>
          </a:p>
          <a:p>
            <a:pPr marL="486918" lvl="1" indent="-285750">
              <a:buFontTx/>
              <a:buChar char="-"/>
            </a:pPr>
            <a:r>
              <a:rPr lang="it-IT" sz="1732" dirty="0" err="1" smtClean="0"/>
              <a:t>Deployare</a:t>
            </a:r>
            <a:r>
              <a:rPr lang="it-IT" sz="1732" dirty="0" smtClean="0"/>
              <a:t> un </a:t>
            </a:r>
            <a:r>
              <a:rPr lang="it-IT" sz="1732" dirty="0" err="1" smtClean="0"/>
              <a:t>tomcat</a:t>
            </a:r>
            <a:r>
              <a:rPr lang="it-IT" sz="1732" dirty="0" smtClean="0"/>
              <a:t> nel nuovo </a:t>
            </a:r>
            <a:r>
              <a:rPr lang="it-IT" sz="1732" dirty="0" err="1" smtClean="0"/>
              <a:t>namespace</a:t>
            </a:r>
            <a:r>
              <a:rPr lang="it-IT" sz="1732" dirty="0" smtClean="0"/>
              <a:t> con 3 repliche che richiedono 200m</a:t>
            </a:r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Verifichiamo lo stato del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con </a:t>
            </a:r>
            <a:r>
              <a:rPr lang="it-IT" sz="1732" dirty="0" err="1" smtClean="0"/>
              <a:t>kubectl</a:t>
            </a:r>
            <a:endParaRPr lang="it-IT" sz="1732" dirty="0" smtClean="0"/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Un esempio pratico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3256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8795582" cy="3193225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it-IT" sz="1732" dirty="0" err="1" smtClean="0"/>
              <a:t>kubectl</a:t>
            </a:r>
            <a:r>
              <a:rPr lang="it-IT" sz="1732" dirty="0" smtClean="0"/>
              <a:t> </a:t>
            </a:r>
            <a:r>
              <a:rPr lang="it-IT" sz="1732" dirty="0"/>
              <a:t>create </a:t>
            </a:r>
            <a:r>
              <a:rPr lang="it-IT" sz="1732" dirty="0" err="1"/>
              <a:t>namespace</a:t>
            </a:r>
            <a:r>
              <a:rPr lang="it-IT" sz="1732" dirty="0"/>
              <a:t> </a:t>
            </a:r>
            <a:r>
              <a:rPr lang="it-IT" sz="1732" dirty="0" err="1" smtClean="0"/>
              <a:t>cpu-limited-tomcat</a:t>
            </a:r>
            <a:endParaRPr lang="it-IT" sz="1732" dirty="0"/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err="1"/>
              <a:t>kubectl</a:t>
            </a:r>
            <a:r>
              <a:rPr lang="it-IT" sz="1732" dirty="0"/>
              <a:t> create -f ./</a:t>
            </a:r>
            <a:r>
              <a:rPr lang="it-IT" sz="1732" dirty="0" err="1" smtClean="0"/>
              <a:t>cpu-limits.yaml</a:t>
            </a:r>
            <a:r>
              <a:rPr lang="it-IT" sz="1732" dirty="0" smtClean="0"/>
              <a:t> --</a:t>
            </a:r>
            <a:r>
              <a:rPr lang="it-IT" sz="1732" dirty="0" err="1" smtClean="0"/>
              <a:t>namespace</a:t>
            </a:r>
            <a:r>
              <a:rPr lang="it-IT" sz="1732" dirty="0" smtClean="0"/>
              <a:t>=</a:t>
            </a:r>
            <a:r>
              <a:rPr lang="it-IT" sz="1732" dirty="0" err="1" smtClean="0"/>
              <a:t>cpu-limited-tomcat</a:t>
            </a: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err="1"/>
              <a:t>kubectl</a:t>
            </a:r>
            <a:r>
              <a:rPr lang="it-IT" sz="1732" dirty="0"/>
              <a:t> </a:t>
            </a:r>
            <a:r>
              <a:rPr lang="it-IT" sz="1732" dirty="0" err="1"/>
              <a:t>apply</a:t>
            </a:r>
            <a:r>
              <a:rPr lang="it-IT" sz="1732" dirty="0"/>
              <a:t> -f ./</a:t>
            </a:r>
            <a:r>
              <a:rPr lang="it-IT" sz="1732" dirty="0" err="1" smtClean="0"/>
              <a:t>tomcat-deployment.yaml</a:t>
            </a:r>
            <a:r>
              <a:rPr lang="it-IT" sz="1732" dirty="0" smtClean="0"/>
              <a:t> --</a:t>
            </a:r>
            <a:r>
              <a:rPr lang="it-IT" sz="1732" dirty="0" err="1" smtClean="0"/>
              <a:t>namespace</a:t>
            </a:r>
            <a:r>
              <a:rPr lang="it-IT" sz="1732" dirty="0" smtClean="0"/>
              <a:t>=</a:t>
            </a:r>
            <a:r>
              <a:rPr lang="it-IT" sz="1732" dirty="0" err="1" smtClean="0"/>
              <a:t>cpu-limited-tomcat</a:t>
            </a: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smtClean="0"/>
              <a:t>NOTA: </a:t>
            </a:r>
            <a:r>
              <a:rPr lang="it-IT" sz="1732" dirty="0" err="1" smtClean="0"/>
              <a:t>kubectl</a:t>
            </a:r>
            <a:r>
              <a:rPr lang="it-IT" sz="1732" dirty="0" smtClean="0"/>
              <a:t> non ha dato errore (nonostante i limiti di risorse). Questo perché </a:t>
            </a:r>
            <a:r>
              <a:rPr lang="it-IT" sz="1732" dirty="0" err="1" smtClean="0"/>
              <a:t>kubectl</a:t>
            </a:r>
            <a:r>
              <a:rPr lang="it-IT" sz="1732" dirty="0" smtClean="0"/>
              <a:t> ci avviserebbe soltanto di errori «sintattici», mentre gli errori di </a:t>
            </a:r>
            <a:r>
              <a:rPr lang="it-IT" sz="1732" dirty="0" err="1" smtClean="0"/>
              <a:t>deploy</a:t>
            </a:r>
            <a:r>
              <a:rPr lang="it-IT" sz="1732" dirty="0" smtClean="0"/>
              <a:t> avvengono dopo. Verifichiamo se ci sono stati degli errori</a:t>
            </a:r>
            <a:endParaRPr lang="it-IT" sz="1732" dirty="0"/>
          </a:p>
          <a:p>
            <a:pPr marL="201168" lvl="1" indent="0">
              <a:buNone/>
            </a:pPr>
            <a:r>
              <a:rPr lang="en-US" sz="1732" dirty="0" err="1"/>
              <a:t>kubectl</a:t>
            </a:r>
            <a:r>
              <a:rPr lang="en-US" sz="1732" dirty="0"/>
              <a:t> describe deployment </a:t>
            </a:r>
            <a:r>
              <a:rPr lang="en-US" sz="1732" dirty="0" smtClean="0"/>
              <a:t>tomcat-deployment --namespace=</a:t>
            </a:r>
            <a:r>
              <a:rPr lang="en-US" sz="1732" dirty="0" err="1" smtClean="0"/>
              <a:t>cpu</a:t>
            </a:r>
            <a:r>
              <a:rPr lang="en-US" sz="1732" dirty="0" smtClean="0"/>
              <a:t>-limited-tomcat</a:t>
            </a:r>
          </a:p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Un esempio pratico</a:t>
            </a:r>
            <a:endParaRPr lang="en-US" sz="3265" i="1" dirty="0">
              <a:solidFill>
                <a:srgbClr val="FF0000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122" y="4324443"/>
            <a:ext cx="4861981" cy="147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077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8531631" cy="4402316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Un esempio pratico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r>
              <a:rPr lang="it-IT" sz="1732" dirty="0" smtClean="0"/>
              <a:t>Nell’esempio precedente è stata usata una logica binaria (o </a:t>
            </a:r>
            <a:r>
              <a:rPr lang="it-IT" sz="1732" dirty="0" err="1" smtClean="0"/>
              <a:t>deploy</a:t>
            </a:r>
            <a:r>
              <a:rPr lang="it-IT" sz="1732" dirty="0" smtClean="0"/>
              <a:t> di tutto o niente) perché nel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</a:t>
            </a:r>
            <a:r>
              <a:rPr lang="it-IT" sz="1732" dirty="0" err="1" smtClean="0"/>
              <a:t>richiedavamo</a:t>
            </a:r>
            <a:r>
              <a:rPr lang="it-IT" sz="1732" dirty="0" smtClean="0"/>
              <a:t> in assoluto 3 repliche.</a:t>
            </a:r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  <a:p>
            <a:pPr marL="201168" lvl="1" indent="0">
              <a:buFont typeface="Arial" panose="020B0604020202020204" pitchFamily="34" charset="0"/>
              <a:buNone/>
            </a:pPr>
            <a:r>
              <a:rPr lang="it-IT" sz="1732" dirty="0" smtClean="0"/>
              <a:t>In k8s ci sono altri modi per specificare le repliche, definendo ad esempio un minimo e un massimo di repliche, e k8s si sarebbe adeguato</a:t>
            </a:r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2472549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7" y="1131218"/>
            <a:ext cx="8531631" cy="4402316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en-US" sz="1732" dirty="0"/>
          </a:p>
          <a:p>
            <a:pPr marL="201168" lvl="1" indent="0">
              <a:buNone/>
            </a:pPr>
            <a:r>
              <a:rPr lang="it-IT" sz="1732" dirty="0" smtClean="0"/>
              <a:t>HPA (</a:t>
            </a:r>
            <a:r>
              <a:rPr lang="it-IT" sz="1732" dirty="0" err="1" smtClean="0"/>
              <a:t>Horizontal</a:t>
            </a:r>
            <a:r>
              <a:rPr lang="it-IT" sz="1732" dirty="0" smtClean="0"/>
              <a:t> </a:t>
            </a:r>
            <a:r>
              <a:rPr lang="it-IT" sz="1732" dirty="0" err="1" smtClean="0"/>
              <a:t>Pod</a:t>
            </a:r>
            <a:r>
              <a:rPr lang="it-IT" sz="1732" dirty="0" smtClean="0"/>
              <a:t> </a:t>
            </a:r>
            <a:r>
              <a:rPr lang="it-IT" sz="1732" dirty="0" err="1" smtClean="0"/>
              <a:t>Autoscaler</a:t>
            </a:r>
            <a:r>
              <a:rPr lang="it-IT" sz="1732" dirty="0" smtClean="0"/>
              <a:t>) è una </a:t>
            </a:r>
            <a:r>
              <a:rPr lang="it-IT" sz="1732" dirty="0" err="1" smtClean="0"/>
              <a:t>facility</a:t>
            </a:r>
            <a:r>
              <a:rPr lang="it-IT" sz="1732" dirty="0" smtClean="0"/>
              <a:t> che adegua in modo automatico il numero di repliche di un </a:t>
            </a:r>
            <a:r>
              <a:rPr lang="it-IT" sz="1732" dirty="0" err="1" smtClean="0"/>
              <a:t>pod</a:t>
            </a:r>
            <a:r>
              <a:rPr lang="it-IT" sz="1732" dirty="0" smtClean="0"/>
              <a:t> in modo che l’utilizzo medio della </a:t>
            </a:r>
            <a:r>
              <a:rPr lang="it-IT" sz="1732" dirty="0" err="1" smtClean="0"/>
              <a:t>cpu</a:t>
            </a:r>
            <a:r>
              <a:rPr lang="it-IT" sz="1732" dirty="0" smtClean="0"/>
              <a:t> rispetto a quello stabilito.</a:t>
            </a:r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smtClean="0"/>
              <a:t>Ovviamente si possono configurare diversi parametri (oltre l’</a:t>
            </a:r>
            <a:r>
              <a:rPr lang="it-IT" sz="1732" dirty="0" err="1" smtClean="0"/>
              <a:t>ultilizzo</a:t>
            </a:r>
            <a:r>
              <a:rPr lang="it-IT" sz="1732" dirty="0" smtClean="0"/>
              <a:t> medio della </a:t>
            </a:r>
            <a:r>
              <a:rPr lang="it-IT" sz="1732" dirty="0" err="1" smtClean="0"/>
              <a:t>cpu</a:t>
            </a:r>
            <a:r>
              <a:rPr lang="it-IT" sz="1732" dirty="0" smtClean="0"/>
              <a:t>)</a:t>
            </a:r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smtClean="0"/>
              <a:t>Possiamo utilizzare </a:t>
            </a:r>
            <a:r>
              <a:rPr lang="it-IT" sz="1732" dirty="0" err="1" smtClean="0"/>
              <a:t>kubectl</a:t>
            </a:r>
            <a:r>
              <a:rPr lang="it-IT" sz="1732" dirty="0" smtClean="0"/>
              <a:t> per provare </a:t>
            </a:r>
            <a:r>
              <a:rPr lang="it-IT" sz="1732" dirty="0" err="1" smtClean="0"/>
              <a:t>l’autoscale</a:t>
            </a:r>
            <a:r>
              <a:rPr lang="it-IT" sz="1732" dirty="0" smtClean="0"/>
              <a:t> (ad esempio con il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di </a:t>
            </a:r>
            <a:r>
              <a:rPr lang="it-IT" sz="1732" dirty="0" err="1" smtClean="0"/>
              <a:t>tomcat</a:t>
            </a:r>
            <a:r>
              <a:rPr lang="it-IT" sz="1732" dirty="0" smtClean="0"/>
              <a:t>)</a:t>
            </a:r>
          </a:p>
          <a:p>
            <a:pPr marL="201168" lvl="1" indent="0">
              <a:buNone/>
            </a:pPr>
            <a:endParaRPr lang="it-IT" sz="1732" dirty="0"/>
          </a:p>
          <a:p>
            <a:pPr marL="201168" lvl="1" indent="0">
              <a:buNone/>
            </a:pPr>
            <a:r>
              <a:rPr lang="it-IT" sz="1732" dirty="0" smtClean="0"/>
              <a:t>Nelle ultime versioni di </a:t>
            </a:r>
            <a:r>
              <a:rPr lang="it-IT" sz="1732" dirty="0" err="1" smtClean="0"/>
              <a:t>minikube</a:t>
            </a:r>
            <a:r>
              <a:rPr lang="it-IT" sz="1732" dirty="0" smtClean="0"/>
              <a:t> per garantire il corretto funzionamento dell’autoscale è necessario eseguire il comando</a:t>
            </a:r>
          </a:p>
          <a:p>
            <a:pPr marL="201168" lvl="1" indent="0">
              <a:buNone/>
            </a:pPr>
            <a:r>
              <a:rPr lang="it-IT" sz="1732" dirty="0" err="1"/>
              <a:t>minikube</a:t>
            </a:r>
            <a:r>
              <a:rPr lang="it-IT" sz="1732" dirty="0"/>
              <a:t> </a:t>
            </a:r>
            <a:r>
              <a:rPr lang="it-IT" sz="1732" dirty="0" err="1"/>
              <a:t>addons</a:t>
            </a:r>
            <a:r>
              <a:rPr lang="it-IT" sz="1732" dirty="0"/>
              <a:t> </a:t>
            </a:r>
            <a:r>
              <a:rPr lang="it-IT" sz="1732" dirty="0" err="1"/>
              <a:t>enable</a:t>
            </a:r>
            <a:r>
              <a:rPr lang="it-IT" sz="1732" dirty="0"/>
              <a:t> </a:t>
            </a:r>
            <a:r>
              <a:rPr lang="it-IT" sz="1732" dirty="0" err="1"/>
              <a:t>metrics</a:t>
            </a:r>
            <a:r>
              <a:rPr lang="it-IT" sz="1732" dirty="0"/>
              <a:t>-server</a:t>
            </a:r>
            <a:endParaRPr lang="it-IT" sz="1732" dirty="0" smtClean="0"/>
          </a:p>
          <a:p>
            <a:pPr marL="201168" lvl="1" indent="0">
              <a:buNone/>
            </a:pPr>
            <a:endParaRPr lang="it-IT" sz="1732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Autoscaling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 txBox="1">
            <a:spLocks/>
          </p:cNvSpPr>
          <p:nvPr/>
        </p:nvSpPr>
        <p:spPr>
          <a:xfrm>
            <a:off x="763197" y="1131218"/>
            <a:ext cx="8795582" cy="3193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en-US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 smtClean="0"/>
          </a:p>
          <a:p>
            <a:pPr marL="201168" lvl="1" indent="0">
              <a:buFont typeface="Arial" panose="020B0604020202020204" pitchFamily="34" charset="0"/>
              <a:buNone/>
            </a:pPr>
            <a:endParaRPr lang="it-IT" sz="1732" dirty="0"/>
          </a:p>
        </p:txBody>
      </p:sp>
    </p:spTree>
    <p:extLst>
      <p:ext uri="{BB962C8B-B14F-4D97-AF65-F5344CB8AC3E}">
        <p14:creationId xmlns:p14="http://schemas.microsoft.com/office/powerpoint/2010/main" val="2872963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</TotalTime>
  <Words>972</Words>
  <Application>Microsoft Office PowerPoint</Application>
  <PresentationFormat>Widescreen</PresentationFormat>
  <Paragraphs>248</Paragraphs>
  <Slides>19</Slides>
  <Notes>16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0</vt:i4>
      </vt:variant>
      <vt:variant>
        <vt:lpstr>Titoli diapositive</vt:lpstr>
      </vt:variant>
      <vt:variant>
        <vt:i4>19</vt:i4>
      </vt:variant>
    </vt:vector>
  </HeadingPairs>
  <TitlesOfParts>
    <vt:vector size="27" baseType="lpstr">
      <vt:lpstr>Arial</vt:lpstr>
      <vt:lpstr>Arial Black</vt:lpstr>
      <vt:lpstr>Calibri</vt:lpstr>
      <vt:lpstr>Calibri Light</vt:lpstr>
      <vt:lpstr>Consolas</vt:lpstr>
      <vt:lpstr>Dosis</vt:lpstr>
      <vt:lpstr>Sniglet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Melchiorre</dc:creator>
  <cp:lastModifiedBy>Giovanni De Palma</cp:lastModifiedBy>
  <cp:revision>129</cp:revision>
  <dcterms:created xsi:type="dcterms:W3CDTF">2020-04-23T07:04:24Z</dcterms:created>
  <dcterms:modified xsi:type="dcterms:W3CDTF">2020-07-22T07:17:00Z</dcterms:modified>
</cp:coreProperties>
</file>

<file path=docProps/thumbnail.jpeg>
</file>